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Lexend SemiBold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exen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SemiBold-bold.fntdata"/><Relationship Id="rId25" Type="http://schemas.openxmlformats.org/officeDocument/2006/relationships/font" Target="fonts/LexendSemiBold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exen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c54e46f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2c54e46f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2e12d803f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2e12d803f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e12d803f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e12d803f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2e51ed19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2e51ed19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2e12d803f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2e12d803f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2e12d803f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2e12d803f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2e51ed19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2e51ed19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2e51ed19d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2e51ed19d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2e12d803f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2e12d803f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2c54e46f7a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2c54e46f7a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2c54e46f7a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2c54e46f7a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2c54e46f7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2c54e46f7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2c54e46f7a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2c54e46f7a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2c54e46f7a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2c54e46f7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2c54e46f7a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2c54e46f7a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c54e46f7a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2c54e46f7a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2e12d803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2e12d803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https://ktla.com/news/local-news/l-a-homicides-down-slightly-so-far-in-2024-report/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2e12d803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2e12d803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2e12d803f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2e12d803f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" name="Google Shape;15;p2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1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1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46" name="Google Shape;146;p11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1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11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" name="Google Shape;149;p11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0" name="Google Shape;150;p11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1" name="Google Shape;151;p11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2" name="Google Shape;152;p11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3" name="Google Shape;153;p11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4" name="Google Shape;154;p11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5" name="Google Shape;155;p1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2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2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8" name="Google Shape;168;p12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12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12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2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1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13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3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5" name="Google Shape;185;p1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1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1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" name="Google Shape;192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1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9" name="Google Shape;199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1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16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16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8" name="Google Shape;208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1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" name="Google Shape;211;p1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7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17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7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17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17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1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p1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18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1" name="Google Shape;231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2" name="Google Shape;232;p1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9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9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4" name="Google Shape;244;p19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19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9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9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9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19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19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19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9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19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19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19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9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19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19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19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9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3" name="Google Shape;263;p19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4" name="Google Shape;264;p19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5" name="Google Shape;265;p19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6" name="Google Shape;266;p19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7" name="Google Shape;267;p19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8" name="Google Shape;268;p19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9" name="Google Shape;269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1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19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20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20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0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2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3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3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3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22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2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" name="Google Shape;287;p22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p2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23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3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2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24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0" name="Google Shape;300;p24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24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3" name="Google Shape;303;p2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2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2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0" name="Google Shape;310;p2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2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26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27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27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28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28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28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2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3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4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1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1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1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1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1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3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7" name="Google Shape;357;p32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2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2" name="Google Shape;362;p3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3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33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8" name="Google Shape;368;p33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3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3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3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34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4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34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4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34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34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34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3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5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2" name="Google Shape;392;p35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5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p35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7" name="Google Shape;397;p35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p35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35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5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3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3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6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3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3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37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37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37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37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7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7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37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37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37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3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38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38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8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38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2" name="Google Shape;432;p38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8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8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38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38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8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3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38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38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0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0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0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0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0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0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0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0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4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6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6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6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7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8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8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8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8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8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9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5" name="Google Shape;105;p9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6" name="Google Shape;106;p9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9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9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0" name="Google Shape;110;p9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9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2" name="Google Shape;112;p9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3" name="Google Shape;113;p9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4" name="Google Shape;114;p9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9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p9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0" name="Google Shape;120;p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10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0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0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" name="Google Shape;131;p10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10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" name="Google Shape;135;p10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a.usno.navy.mil/calculated/moon/phases?date=2017-01-10&amp;nump=50&amp;format=t&amp;submit=Get+Data" TargetMode="External"/><Relationship Id="rId4" Type="http://schemas.openxmlformats.org/officeDocument/2006/relationships/hyperlink" Target="https://data.lacity.org/Public-Safety/Crime-Data-from-2020-to-Present/2nrs-mtv8/about_data" TargetMode="External"/><Relationship Id="rId5" Type="http://schemas.openxmlformats.org/officeDocument/2006/relationships/hyperlink" Target="https://www.kaggle.com/datasets/iamkevin/raw-aggregate-houston-crime-report-data" TargetMode="External"/><Relationship Id="rId6" Type="http://schemas.openxmlformats.org/officeDocument/2006/relationships/hyperlink" Target="https://data.cityofchicago.org/Public-Safety/Crimes-2024/dqcy-ctma/about_data" TargetMode="External"/><Relationship Id="rId7" Type="http://schemas.openxmlformats.org/officeDocument/2006/relationships/hyperlink" Target="https://data.montgomerycountymd.gov/Public-Safety/Traffic-Violations/4mse-ku6q/about_dat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ktla.com/news/local-news/l-a-homicides-down-slightly-so-far-in-2024-repor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41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The Howlers</a:t>
            </a:r>
            <a:endParaRPr sz="2900"/>
          </a:p>
        </p:txBody>
      </p:sp>
      <p:sp>
        <p:nvSpPr>
          <p:cNvPr id="468" name="Google Shape;468;p41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Lunar Madness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 Investigating the relationship between </a:t>
            </a:r>
            <a:r>
              <a:rPr lang="en" sz="1200"/>
              <a:t>Erratic Behaviors and Moon Phases </a:t>
            </a:r>
            <a:r>
              <a:rPr lang="en" sz="1300"/>
              <a:t>)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Moon vs. Crime</a:t>
            </a:r>
            <a:endParaRPr/>
          </a:p>
        </p:txBody>
      </p:sp>
      <p:pic>
        <p:nvPicPr>
          <p:cNvPr id="566" name="Google Shape;5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8200"/>
            <a:ext cx="5285149" cy="269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7" name="Google Shape;567;p50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Superposition</a:t>
            </a:r>
            <a:endParaRPr/>
          </a:p>
        </p:txBody>
      </p:sp>
      <p:sp>
        <p:nvSpPr>
          <p:cNvPr id="568" name="Google Shape;568;p50"/>
          <p:cNvSpPr txBox="1"/>
          <p:nvPr>
            <p:ph idx="4" type="body"/>
          </p:nvPr>
        </p:nvSpPr>
        <p:spPr>
          <a:xfrm>
            <a:off x="336525" y="1554825"/>
            <a:ext cx="34176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Overlaying our Moon Data on top of Crime data shows no discernable pattern or relation.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</p:txBody>
      </p:sp>
      <p:sp>
        <p:nvSpPr>
          <p:cNvPr id="569" name="Google Shape;569;p50"/>
          <p:cNvSpPr txBox="1"/>
          <p:nvPr>
            <p:ph idx="1" type="subTitle"/>
          </p:nvPr>
        </p:nvSpPr>
        <p:spPr>
          <a:xfrm>
            <a:off x="388120" y="2444206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Calculative </a:t>
            </a:r>
            <a:r>
              <a:rPr lang="en"/>
              <a:t>Comparison</a:t>
            </a:r>
            <a:endParaRPr/>
          </a:p>
        </p:txBody>
      </p:sp>
      <p:sp>
        <p:nvSpPr>
          <p:cNvPr id="570" name="Google Shape;570;p50"/>
          <p:cNvSpPr txBox="1"/>
          <p:nvPr>
            <p:ph idx="4" type="body"/>
          </p:nvPr>
        </p:nvSpPr>
        <p:spPr>
          <a:xfrm>
            <a:off x="388125" y="2937350"/>
            <a:ext cx="20433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</a:t>
            </a:r>
            <a:r>
              <a:rPr lang="en" u="sng"/>
              <a:t>vg (Full Moon Crimes)</a:t>
            </a:r>
            <a:r>
              <a:rPr lang="en"/>
              <a:t>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(Other Moon Crimes)</a:t>
            </a:r>
            <a:endParaRPr sz="9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</p:txBody>
      </p:sp>
      <p:sp>
        <p:nvSpPr>
          <p:cNvPr id="571" name="Google Shape;571;p50"/>
          <p:cNvSpPr txBox="1"/>
          <p:nvPr>
            <p:ph idx="4" type="body"/>
          </p:nvPr>
        </p:nvSpPr>
        <p:spPr>
          <a:xfrm>
            <a:off x="2394900" y="2959350"/>
            <a:ext cx="10797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</a:t>
            </a:r>
            <a:r>
              <a:rPr b="1" lang="en" sz="1400"/>
              <a:t>0.9982*</a:t>
            </a:r>
            <a:r>
              <a:rPr lang="en" u="sng"/>
              <a:t> </a:t>
            </a:r>
            <a:endParaRPr sz="9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</p:txBody>
      </p:sp>
      <p:sp>
        <p:nvSpPr>
          <p:cNvPr id="572" name="Google Shape;572;p50"/>
          <p:cNvSpPr txBox="1"/>
          <p:nvPr>
            <p:ph idx="4" type="body"/>
          </p:nvPr>
        </p:nvSpPr>
        <p:spPr>
          <a:xfrm>
            <a:off x="336525" y="4814850"/>
            <a:ext cx="8693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1D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*When a ratio is close to 1, it means that the two quantities being compared are nearly equal to each other; essentially, there is a very small difference between the two values in the ratio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vs. Full Moon </a:t>
            </a:r>
            <a:endParaRPr/>
          </a:p>
        </p:txBody>
      </p:sp>
      <p:grpSp>
        <p:nvGrpSpPr>
          <p:cNvPr id="578" name="Google Shape;578;p51"/>
          <p:cNvGrpSpPr/>
          <p:nvPr/>
        </p:nvGrpSpPr>
        <p:grpSpPr>
          <a:xfrm>
            <a:off x="3638293" y="998124"/>
            <a:ext cx="5505574" cy="2007874"/>
            <a:chOff x="3321075" y="1379126"/>
            <a:chExt cx="5822924" cy="2007874"/>
          </a:xfrm>
        </p:grpSpPr>
        <p:pic>
          <p:nvPicPr>
            <p:cNvPr id="579" name="Google Shape;579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1075" y="1379126"/>
              <a:ext cx="5822924" cy="20078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580" name="Google Shape;580;p51"/>
            <p:cNvSpPr/>
            <p:nvPr/>
          </p:nvSpPr>
          <p:spPr>
            <a:xfrm>
              <a:off x="6307000" y="1946850"/>
              <a:ext cx="197100" cy="399300"/>
            </a:xfrm>
            <a:prstGeom prst="flowChartSor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7842850" y="2073663"/>
              <a:ext cx="197100" cy="399300"/>
            </a:xfrm>
            <a:prstGeom prst="flowChartSor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82" name="Google Shape;582;p51"/>
            <p:cNvSpPr txBox="1"/>
            <p:nvPr/>
          </p:nvSpPr>
          <p:spPr>
            <a:xfrm>
              <a:off x="6196073" y="1781325"/>
              <a:ext cx="513600" cy="276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COVID</a:t>
              </a:r>
              <a:endParaRPr sz="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83" name="Google Shape;583;p51"/>
            <p:cNvSpPr txBox="1"/>
            <p:nvPr/>
          </p:nvSpPr>
          <p:spPr>
            <a:xfrm>
              <a:off x="7760800" y="1820038"/>
              <a:ext cx="513600" cy="276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RTO</a:t>
              </a:r>
              <a:endParaRPr sz="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84" name="Google Shape;584;p51"/>
          <p:cNvSpPr txBox="1"/>
          <p:nvPr>
            <p:ph idx="4294967295" type="subTitle"/>
          </p:nvPr>
        </p:nvSpPr>
        <p:spPr>
          <a:xfrm>
            <a:off x="323945" y="11667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Maryland Traffic Data</a:t>
            </a:r>
            <a:endParaRPr/>
          </a:p>
        </p:txBody>
      </p:sp>
      <p:sp>
        <p:nvSpPr>
          <p:cNvPr id="585" name="Google Shape;585;p51"/>
          <p:cNvSpPr txBox="1"/>
          <p:nvPr>
            <p:ph idx="4294967295" type="body"/>
          </p:nvPr>
        </p:nvSpPr>
        <p:spPr>
          <a:xfrm>
            <a:off x="336525" y="1554825"/>
            <a:ext cx="34176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Sliced data set to be only pre-covid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Normalized it by removing outliers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Overlaid with Moon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600" y="3085525"/>
            <a:ext cx="6830550" cy="2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1"/>
          <p:cNvSpPr txBox="1"/>
          <p:nvPr>
            <p:ph idx="4294967295" type="body"/>
          </p:nvPr>
        </p:nvSpPr>
        <p:spPr>
          <a:xfrm>
            <a:off x="152150" y="2326150"/>
            <a:ext cx="34176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	NULL HYPOTHESIS WINS AGAIN!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Deeper Look at L.A.</a:t>
            </a:r>
            <a:endParaRPr/>
          </a:p>
        </p:txBody>
      </p:sp>
      <p:sp>
        <p:nvSpPr>
          <p:cNvPr id="593" name="Google Shape;593;p52"/>
          <p:cNvSpPr txBox="1"/>
          <p:nvPr>
            <p:ph idx="8" type="body"/>
          </p:nvPr>
        </p:nvSpPr>
        <p:spPr>
          <a:xfrm>
            <a:off x="2180625" y="4715030"/>
            <a:ext cx="33144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@MICHAEL SLIDES  - Other cities data</a:t>
            </a:r>
            <a:endParaRPr b="1"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164" y="1013327"/>
            <a:ext cx="6339814" cy="40119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391875" y="1208200"/>
            <a:ext cx="1788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Here’s a more granular look at data from Los Angeles, breaking down crime rates by offense.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Inquiries like this prompted investigation into specific offenses. See Jupyter Notebooks for details.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How can we account for findings which appear to confirm the lunar effect?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6" name="Google Shape;596;p52"/>
          <p:cNvSpPr/>
          <p:nvPr/>
        </p:nvSpPr>
        <p:spPr>
          <a:xfrm>
            <a:off x="3260500" y="2235575"/>
            <a:ext cx="5499300" cy="174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52"/>
          <p:cNvSpPr/>
          <p:nvPr/>
        </p:nvSpPr>
        <p:spPr>
          <a:xfrm>
            <a:off x="3359725" y="4066775"/>
            <a:ext cx="5432100" cy="174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/>
          <p:nvPr>
            <p:ph idx="1" type="subTitle"/>
          </p:nvPr>
        </p:nvSpPr>
        <p:spPr>
          <a:xfrm>
            <a:off x="323950" y="3059123"/>
            <a:ext cx="3314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Denver (2018 - 2023)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03" name="Google Shape;603;p53"/>
          <p:cNvSpPr txBox="1"/>
          <p:nvPr>
            <p:ph idx="4" type="body"/>
          </p:nvPr>
        </p:nvSpPr>
        <p:spPr>
          <a:xfrm>
            <a:off x="336525" y="3387000"/>
            <a:ext cx="3314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Shows a </a:t>
            </a:r>
            <a:r>
              <a:rPr b="1" lang="en">
                <a:solidFill>
                  <a:srgbClr val="FF0000"/>
                </a:solidFill>
              </a:rPr>
              <a:t>2%</a:t>
            </a:r>
            <a:r>
              <a:rPr lang="en">
                <a:solidFill>
                  <a:schemeClr val="lt1"/>
                </a:solidFill>
              </a:rPr>
              <a:t> increase in overall crime rate with a large sample size.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Shows a dramatic </a:t>
            </a:r>
            <a:r>
              <a:rPr b="1" lang="en">
                <a:solidFill>
                  <a:srgbClr val="0000FF"/>
                </a:solidFill>
              </a:rPr>
              <a:t>58% </a:t>
            </a:r>
            <a:r>
              <a:rPr lang="en">
                <a:solidFill>
                  <a:schemeClr val="lt1"/>
                </a:solidFill>
              </a:rPr>
              <a:t>increase in murder rate on a much smaller sample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4" name="Google Shape;604;p53"/>
          <p:cNvSpPr txBox="1"/>
          <p:nvPr>
            <p:ph idx="5" type="subTitle"/>
          </p:nvPr>
        </p:nvSpPr>
        <p:spPr>
          <a:xfrm>
            <a:off x="330400" y="1160353"/>
            <a:ext cx="33015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(2014 - 2023)</a:t>
            </a:r>
            <a:endParaRPr/>
          </a:p>
        </p:txBody>
      </p:sp>
      <p:sp>
        <p:nvSpPr>
          <p:cNvPr id="605" name="Google Shape;605;p53"/>
          <p:cNvSpPr txBox="1"/>
          <p:nvPr>
            <p:ph idx="6" type="body"/>
          </p:nvPr>
        </p:nvSpPr>
        <p:spPr>
          <a:xfrm>
            <a:off x="340450" y="1477171"/>
            <a:ext cx="3301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Shows essentially zero and even slightly negative correlation.</a:t>
            </a:r>
            <a:endParaRPr/>
          </a:p>
        </p:txBody>
      </p:sp>
      <p:sp>
        <p:nvSpPr>
          <p:cNvPr id="606" name="Google Shape;606;p53"/>
          <p:cNvSpPr txBox="1"/>
          <p:nvPr>
            <p:ph idx="7" type="subTitle"/>
          </p:nvPr>
        </p:nvSpPr>
        <p:spPr>
          <a:xfrm>
            <a:off x="323950" y="1962352"/>
            <a:ext cx="3314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Chicago (2020 - 2022)</a:t>
            </a:r>
            <a:endParaRPr/>
          </a:p>
        </p:txBody>
      </p:sp>
      <p:sp>
        <p:nvSpPr>
          <p:cNvPr id="607" name="Google Shape;607;p53"/>
          <p:cNvSpPr txBox="1"/>
          <p:nvPr>
            <p:ph idx="8" type="body"/>
          </p:nvPr>
        </p:nvSpPr>
        <p:spPr>
          <a:xfrm>
            <a:off x="342650" y="2289913"/>
            <a:ext cx="3314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Again a slightly negative correlation, suggesting no meaningful relationship.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Assault rates require analysis.</a:t>
            </a:r>
            <a:endParaRPr/>
          </a:p>
        </p:txBody>
      </p:sp>
      <p:sp>
        <p:nvSpPr>
          <p:cNvPr id="608" name="Google Shape;608;p53"/>
          <p:cNvSpPr txBox="1"/>
          <p:nvPr>
            <p:ph type="title"/>
          </p:nvPr>
        </p:nvSpPr>
        <p:spPr>
          <a:xfrm>
            <a:off x="323960" y="319454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Austin, </a:t>
            </a:r>
            <a:r>
              <a:rPr lang="en"/>
              <a:t>Chicago, </a:t>
            </a:r>
            <a:r>
              <a:rPr lang="en"/>
              <a:t>Denver</a:t>
            </a:r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331" y="1185363"/>
            <a:ext cx="4338370" cy="16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225" y="3203425"/>
            <a:ext cx="3544649" cy="140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/>
          <p:nvPr>
            <p:ph idx="1" type="body"/>
          </p:nvPr>
        </p:nvSpPr>
        <p:spPr>
          <a:xfrm>
            <a:off x="393450" y="1364600"/>
            <a:ext cx="5295600" cy="29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two types of </a:t>
            </a:r>
            <a:r>
              <a:rPr lang="en"/>
              <a:t>findings</a:t>
            </a:r>
            <a:r>
              <a:rPr lang="en"/>
              <a:t> within the Denver 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 </a:t>
            </a:r>
            <a:r>
              <a:rPr b="1" lang="en"/>
              <a:t>2% increase</a:t>
            </a:r>
            <a:r>
              <a:rPr lang="en"/>
              <a:t> in crime for full moon days on a </a:t>
            </a:r>
            <a:r>
              <a:rPr b="1" lang="en"/>
              <a:t>large sample </a:t>
            </a:r>
            <a:r>
              <a:rPr lang="en"/>
              <a:t>size of approximately 380,000.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 </a:t>
            </a:r>
            <a:r>
              <a:rPr b="1" lang="en"/>
              <a:t>58% increase</a:t>
            </a:r>
            <a:r>
              <a:rPr lang="en"/>
              <a:t> in murder for full moon days on a </a:t>
            </a:r>
            <a:r>
              <a:rPr b="1" lang="en"/>
              <a:t>small sample size</a:t>
            </a:r>
            <a:r>
              <a:rPr lang="en"/>
              <a:t> of approximately 400.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we’ve assessed which methods to use based on the distribution of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 it normally distributed?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one suggests </a:t>
            </a:r>
            <a:r>
              <a:rPr lang="en"/>
              <a:t>maybe yes, but figure two </a:t>
            </a:r>
            <a:r>
              <a:rPr b="1" lang="en"/>
              <a:t>looks like no.</a:t>
            </a:r>
            <a:r>
              <a:rPr lang="en"/>
              <a:t> We will not use parametric methods.</a:t>
            </a:r>
            <a:endParaRPr/>
          </a:p>
        </p:txBody>
      </p:sp>
      <p:sp>
        <p:nvSpPr>
          <p:cNvPr id="616" name="Google Shape;616;p54"/>
          <p:cNvSpPr txBox="1"/>
          <p:nvPr>
            <p:ph type="title"/>
          </p:nvPr>
        </p:nvSpPr>
        <p:spPr>
          <a:xfrm>
            <a:off x="279175" y="338025"/>
            <a:ext cx="55623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Denver Deep Dive</a:t>
            </a:r>
            <a:endParaRPr/>
          </a:p>
        </p:txBody>
      </p:sp>
      <p:pic>
        <p:nvPicPr>
          <p:cNvPr id="617" name="Google Shape;6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850" y="661250"/>
            <a:ext cx="2763425" cy="20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200" y="2907775"/>
            <a:ext cx="2672199" cy="20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5"/>
          <p:cNvSpPr txBox="1"/>
          <p:nvPr>
            <p:ph idx="1" type="body"/>
          </p:nvPr>
        </p:nvSpPr>
        <p:spPr>
          <a:xfrm>
            <a:off x="298300" y="1370375"/>
            <a:ext cx="5646900" cy="12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method called </a:t>
            </a:r>
            <a:r>
              <a:rPr b="1" i="1" lang="en"/>
              <a:t>bootstrapping</a:t>
            </a:r>
            <a:r>
              <a:rPr lang="en"/>
              <a:t> allows us to simulate a much larger dataset without needing to assume a normal distribution.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个个八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both the crime rate and the murder rate, we resampled our data 100,000 times to return a confidence interval and probability of directional relationship.</a:t>
            </a:r>
            <a:endParaRPr/>
          </a:p>
        </p:txBody>
      </p:sp>
      <p:sp>
        <p:nvSpPr>
          <p:cNvPr id="624" name="Google Shape;624;p5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Confidence Interval (CI)</a:t>
            </a:r>
            <a:endParaRPr/>
          </a:p>
        </p:txBody>
      </p:sp>
      <p:sp>
        <p:nvSpPr>
          <p:cNvPr id="625" name="Google Shape;625;p55"/>
          <p:cNvSpPr txBox="1"/>
          <p:nvPr/>
        </p:nvSpPr>
        <p:spPr>
          <a:xfrm>
            <a:off x="510850" y="2950925"/>
            <a:ext cx="2400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Crime Rate Increase: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95% CI = [-3.9, 12.0] 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Probability of directional relationship: </a:t>
            </a: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84%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6" name="Google Shape;626;p55"/>
          <p:cNvSpPr txBox="1"/>
          <p:nvPr/>
        </p:nvSpPr>
        <p:spPr>
          <a:xfrm>
            <a:off x="3415000" y="2645375"/>
            <a:ext cx="202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Murder Rate Increase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95% CI = [-0.21, 0.32]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Probability of directional relationship: only </a:t>
            </a:r>
            <a:r>
              <a:rPr i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51%</a:t>
            </a:r>
            <a:endParaRPr i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(i.e. a coin flip)</a:t>
            </a:r>
            <a:endParaRPr i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7" name="Google Shape;6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566" y="1573500"/>
            <a:ext cx="3001900" cy="2166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6"/>
          <p:cNvSpPr txBox="1"/>
          <p:nvPr>
            <p:ph idx="1" type="body"/>
          </p:nvPr>
        </p:nvSpPr>
        <p:spPr>
          <a:xfrm>
            <a:off x="298300" y="1370375"/>
            <a:ext cx="56469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murder rate increase hypothesis folded quickly under pressure from the resampling (bootstrapping), the overall crime rate continued to show promise.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permutation test allows us to evaluate the null hypothesis by reshuffling the data randomly between both conditions; in this case: full moon vs.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“If we shuffle this data 100,000 times, how often would we observe an effect this strong purely by random chance?” </a:t>
            </a:r>
            <a:r>
              <a:rPr lang="en"/>
              <a:t>We did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The answer? </a:t>
            </a:r>
            <a:r>
              <a:rPr b="1" lang="en" sz="1700"/>
              <a:t>33% of the time</a:t>
            </a:r>
            <a:endParaRPr b="1" sz="17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This finding is not statistically significant.</a:t>
            </a:r>
            <a:endParaRPr/>
          </a:p>
        </p:txBody>
      </p:sp>
      <p:sp>
        <p:nvSpPr>
          <p:cNvPr id="633" name="Google Shape;633;p5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Permutation Test (P-Value)</a:t>
            </a:r>
            <a:endParaRPr/>
          </a:p>
        </p:txBody>
      </p:sp>
      <p:pic>
        <p:nvPicPr>
          <p:cNvPr id="634" name="Google Shape;6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600" y="1551975"/>
            <a:ext cx="2894002" cy="223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40" name="Google Shape;640;p57"/>
          <p:cNvSpPr txBox="1"/>
          <p:nvPr>
            <p:ph idx="4294967295" type="body"/>
          </p:nvPr>
        </p:nvSpPr>
        <p:spPr>
          <a:xfrm>
            <a:off x="292600" y="1103925"/>
            <a:ext cx="7763100" cy="3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</a:t>
            </a:r>
            <a:r>
              <a:rPr b="1" lang="en"/>
              <a:t>verall: </a:t>
            </a:r>
            <a:br>
              <a:rPr b="1" lang="en"/>
            </a:br>
            <a:r>
              <a:rPr b="1" lang="en"/>
              <a:t>Mean, Ratios, Statistical, Confidence Interval analyses all indicate a LOW to NO relationship between Erratic Behaviors (Crime &amp; Traffic incidents) and Moon Phases</a:t>
            </a:r>
            <a:r>
              <a:rPr b="1" lang="en"/>
              <a:t> </a:t>
            </a:r>
            <a:br>
              <a:rPr b="1" lang="en"/>
            </a:b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Null Hypothesis proved: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Full Moon Crimes / Divided by / Other Moon </a:t>
            </a:r>
            <a:r>
              <a:rPr b="1" lang="en"/>
              <a:t>Phase</a:t>
            </a:r>
            <a:r>
              <a:rPr b="1" lang="en"/>
              <a:t> Crime rates:</a:t>
            </a:r>
            <a:endParaRPr b="1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Tendency</a:t>
            </a:r>
            <a:r>
              <a:rPr lang="en"/>
              <a:t> </a:t>
            </a:r>
            <a:r>
              <a:rPr lang="en"/>
              <a:t>towards</a:t>
            </a:r>
            <a:r>
              <a:rPr lang="en"/>
              <a:t> ‘1.0’ indicating LOW correlation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</a:t>
            </a:r>
            <a:r>
              <a:rPr b="1" lang="en"/>
              <a:t>ermutation test Indicates 33% random event chance when compared to Moon phases </a:t>
            </a:r>
            <a:br>
              <a:rPr b="1" lang="en"/>
            </a:b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Lessons Learned: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Disparate data and small datasets can skew results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Unexpected patterns emerge and deserve additional research &amp; validation</a:t>
            </a:r>
            <a:br>
              <a:rPr b="1" lang="en"/>
            </a:b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Opportunities exist for data mining with this repository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Lunar Madness team is publicly sharing these models as a launching point for others  to approach, code, and apply statistical analysis to measure correlations and discover if two variables have any relation to one another.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8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646" name="Google Shape;646;p58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647" name="Google Shape;647;p5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9"/>
          <p:cNvSpPr txBox="1"/>
          <p:nvPr>
            <p:ph idx="1" type="body"/>
          </p:nvPr>
        </p:nvSpPr>
        <p:spPr>
          <a:xfrm>
            <a:off x="1694400" y="12082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SOURCES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Moon Data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 Naval Observatory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Metropolitan Cities | Crime Data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Los Angeles</a:t>
            </a:r>
            <a:endParaRPr b="1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Houston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Chicago</a:t>
            </a:r>
            <a:endParaRPr b="1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/>
              <a:t>Denver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/>
              <a:t>Austin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Traffic Violation Data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Maryland</a:t>
            </a:r>
            <a:endParaRPr b="1"/>
          </a:p>
        </p:txBody>
      </p:sp>
      <p:sp>
        <p:nvSpPr>
          <p:cNvPr id="653" name="Google Shape;653;p5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Howlers</a:t>
            </a:r>
            <a:endParaRPr/>
          </a:p>
        </p:txBody>
      </p:sp>
      <p:sp>
        <p:nvSpPr>
          <p:cNvPr id="474" name="Google Shape;474;p4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42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Sheila Mathews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</a:t>
            </a:r>
            <a:r>
              <a:rPr lang="en" sz="1100"/>
              <a:t>Engineer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Research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Preparation &amp; Cleansing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Documentation</a:t>
            </a:r>
            <a:r>
              <a:rPr lang="en" sz="1100"/>
              <a:t> </a:t>
            </a:r>
            <a:endParaRPr sz="1100"/>
          </a:p>
        </p:txBody>
      </p:sp>
      <p:sp>
        <p:nvSpPr>
          <p:cNvPr id="476" name="Google Shape;476;p42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Raymond Stover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Project Manager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Analyst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Documentation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Quality Assurance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7" name="Google Shape;477;p42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Brady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Scientist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Statistics &amp;</a:t>
            </a:r>
            <a:br>
              <a:rPr lang="en" sz="1100"/>
            </a:br>
            <a:r>
              <a:rPr lang="en" sz="1100"/>
              <a:t>Visualizations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Normalizations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Analysis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Presentation</a:t>
            </a:r>
            <a:endParaRPr sz="1100"/>
          </a:p>
        </p:txBody>
      </p:sp>
      <p:sp>
        <p:nvSpPr>
          <p:cNvPr id="478" name="Google Shape;478;p42"/>
          <p:cNvSpPr txBox="1"/>
          <p:nvPr>
            <p:ph idx="2" type="body"/>
          </p:nvPr>
        </p:nvSpPr>
        <p:spPr>
          <a:xfrm>
            <a:off x="54376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Zain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Business Analysis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Scientist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Analysis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Visualizations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"/>
          <p:cNvSpPr txBox="1"/>
          <p:nvPr>
            <p:ph idx="2" type="body"/>
          </p:nvPr>
        </p:nvSpPr>
        <p:spPr>
          <a:xfrm>
            <a:off x="71473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Full Moon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main guy!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42" y="3322275"/>
            <a:ext cx="1688400" cy="16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213" y="3322275"/>
            <a:ext cx="1688400" cy="16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 rotWithShape="1">
          <a:blip r:embed="rId5">
            <a:alphaModFix/>
          </a:blip>
          <a:srcRect b="4038" l="26007" r="26007" t="2038"/>
          <a:stretch/>
        </p:blipFill>
        <p:spPr>
          <a:xfrm>
            <a:off x="7147350" y="3322275"/>
            <a:ext cx="1688402" cy="16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 rotWithShape="1">
          <a:blip r:embed="rId6">
            <a:alphaModFix/>
          </a:blip>
          <a:srcRect b="0" l="0" r="0" t="24998"/>
          <a:stretch/>
        </p:blipFill>
        <p:spPr>
          <a:xfrm>
            <a:off x="279175" y="3322275"/>
            <a:ext cx="1725876" cy="168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2"/>
          <p:cNvPicPr preferRelativeResize="0"/>
          <p:nvPr/>
        </p:nvPicPr>
        <p:blipFill rotWithShape="1">
          <a:blip r:embed="rId7">
            <a:alphaModFix/>
          </a:blip>
          <a:srcRect b="20555" l="0" r="0" t="29077"/>
          <a:stretch/>
        </p:blipFill>
        <p:spPr>
          <a:xfrm>
            <a:off x="3722000" y="3322275"/>
            <a:ext cx="1725875" cy="16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490" name="Google Shape;490;p43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Lunar Lunacy Effect</a:t>
            </a:r>
            <a:endParaRPr/>
          </a:p>
        </p:txBody>
      </p:sp>
      <p:sp>
        <p:nvSpPr>
          <p:cNvPr id="491" name="Google Shape;491;p43"/>
          <p:cNvSpPr txBox="1"/>
          <p:nvPr>
            <p:ph idx="3" type="body"/>
          </p:nvPr>
        </p:nvSpPr>
        <p:spPr>
          <a:xfrm>
            <a:off x="4476125" y="1664853"/>
            <a:ext cx="4071300" cy="19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popular urban legend that the Full Moon causes people to behave erratically.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prove or disprove the lunar lunacy effect by comparing crime data against the full moon in major </a:t>
            </a:r>
            <a:r>
              <a:rPr lang="en"/>
              <a:t>metropolitan</a:t>
            </a:r>
            <a:r>
              <a:rPr lang="en"/>
              <a:t> cities and traffic violations on Full Moon Days.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0" y="1068225"/>
            <a:ext cx="4171325" cy="39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44"/>
          <p:cNvSpPr txBox="1"/>
          <p:nvPr>
            <p:ph idx="1" type="body"/>
          </p:nvPr>
        </p:nvSpPr>
        <p:spPr>
          <a:xfrm>
            <a:off x="1705750" y="1223400"/>
            <a:ext cx="57552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 SemiBold"/>
                <a:ea typeface="Lexend SemiBold"/>
                <a:cs typeface="Lexend SemiBold"/>
                <a:sym typeface="Lexend SemiBold"/>
              </a:rPr>
              <a:t>Hypothesis:</a:t>
            </a:r>
            <a:endParaRPr sz="20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Higher volume of erratic behavior should be observable on days with Full Moon.</a:t>
            </a:r>
            <a:endParaRPr sz="22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Erratic Behavior:</a:t>
            </a:r>
            <a:r>
              <a:rPr i="1" lang="en" sz="800"/>
              <a:t>  </a:t>
            </a:r>
            <a:r>
              <a:rPr i="1" lang="en"/>
              <a:t>Unpredictable, irregular, or inconsistent behavior that deviates from what is considered normal. It can include mood swings, impulsive actions, and exaggerated emotional responses. </a:t>
            </a:r>
            <a:r>
              <a:rPr i="1" lang="en"/>
              <a:t>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</a:t>
            </a:r>
            <a:endParaRPr/>
          </a:p>
        </p:txBody>
      </p:sp>
      <p:sp>
        <p:nvSpPr>
          <p:cNvPr id="501" name="Google Shape;501;p44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44"/>
          <p:cNvSpPr txBox="1"/>
          <p:nvPr>
            <p:ph idx="1" type="body"/>
          </p:nvPr>
        </p:nvSpPr>
        <p:spPr>
          <a:xfrm>
            <a:off x="1021625" y="3433675"/>
            <a:ext cx="69909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</a:t>
            </a: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Analogous</a:t>
            </a: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 dataset == Crime Data / Traffic Violations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4"/>
          <p:cNvSpPr txBox="1"/>
          <p:nvPr>
            <p:ph idx="1" type="body"/>
          </p:nvPr>
        </p:nvSpPr>
        <p:spPr>
          <a:xfrm>
            <a:off x="1460100" y="4058450"/>
            <a:ext cx="57552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Crime &amp; Traffic Data ~ Moon Phases</a:t>
            </a:r>
            <a:endParaRPr i="1" sz="16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Moon vs. Crime &amp; Traffic</a:t>
            </a:r>
            <a:endParaRPr/>
          </a:p>
        </p:txBody>
      </p:sp>
      <p:sp>
        <p:nvSpPr>
          <p:cNvPr id="510" name="Google Shape;510;p45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Moon vs. Crime &amp; Traffic</a:t>
            </a:r>
            <a:endParaRPr/>
          </a:p>
        </p:txBody>
      </p:sp>
      <p:sp>
        <p:nvSpPr>
          <p:cNvPr id="511" name="Google Shape;511;p45"/>
          <p:cNvSpPr txBox="1"/>
          <p:nvPr>
            <p:ph idx="3" type="body"/>
          </p:nvPr>
        </p:nvSpPr>
        <p:spPr>
          <a:xfrm>
            <a:off x="4476125" y="1436250"/>
            <a:ext cx="43386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Moon Phase: Full Moon vs. Other (</a:t>
            </a:r>
            <a:r>
              <a:rPr i="1" lang="en"/>
              <a:t>quarters + new)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Traffic: MD Traffic Violations </a:t>
            </a:r>
            <a:r>
              <a:rPr i="1" lang="en"/>
              <a:t>(2015 - 2020)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Crime: 4 </a:t>
            </a:r>
            <a:r>
              <a:rPr lang="en"/>
              <a:t>Major Metropolitan Crime Data Sets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Analysis: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Primary Dataset: Moon data | 2015 - 2024 (9 yrs)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2 Datasets </a:t>
            </a:r>
            <a:r>
              <a:rPr lang="en" sz="1000"/>
              <a:t>(Crime &amp; Traffic)</a:t>
            </a:r>
            <a:r>
              <a:rPr lang="en"/>
              <a:t> merged w/ Moon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Crime Rate: Days w/ Full Moon vs. Other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Visualizations</a:t>
            </a:r>
            <a:endParaRPr/>
          </a:p>
        </p:txBody>
      </p:sp>
      <p:sp>
        <p:nvSpPr>
          <p:cNvPr id="512" name="Google Shape;512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45"/>
          <p:cNvPicPr preferRelativeResize="0"/>
          <p:nvPr/>
        </p:nvPicPr>
        <p:blipFill rotWithShape="1">
          <a:blip r:embed="rId3">
            <a:alphaModFix/>
          </a:blip>
          <a:srcRect b="0" l="0" r="3586" t="3984"/>
          <a:stretch/>
        </p:blipFill>
        <p:spPr>
          <a:xfrm>
            <a:off x="213709" y="3495800"/>
            <a:ext cx="1290976" cy="155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4" name="Google Shape;5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200" y="931613"/>
            <a:ext cx="1290970" cy="155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5" name="Google Shape;5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199" y="3507550"/>
            <a:ext cx="1290974" cy="15230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6" name="Google Shape;51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438" y="931625"/>
            <a:ext cx="1225500" cy="148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1653" y="3387003"/>
            <a:ext cx="1225475" cy="14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3500" y="3971178"/>
            <a:ext cx="1698150" cy="95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819998">
            <a:off x="1156356" y="1897562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5"/>
          <p:cNvSpPr txBox="1"/>
          <p:nvPr/>
        </p:nvSpPr>
        <p:spPr>
          <a:xfrm>
            <a:off x="6382625" y="4176375"/>
            <a:ext cx="27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526" name="Google Shape;526;p46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TLDR</a:t>
            </a:r>
            <a:endParaRPr/>
          </a:p>
        </p:txBody>
      </p:sp>
      <p:sp>
        <p:nvSpPr>
          <p:cNvPr id="527" name="Google Shape;527;p46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</p:spPr>
      </p:sp>
      <p:sp>
        <p:nvSpPr>
          <p:cNvPr id="528" name="Google Shape;528;p46"/>
          <p:cNvSpPr txBox="1"/>
          <p:nvPr>
            <p:ph idx="3" type="body"/>
          </p:nvPr>
        </p:nvSpPr>
        <p:spPr>
          <a:xfrm>
            <a:off x="4484120" y="14388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 the Null Hypothesis came out ahead and our Alternate Hypothesis was not proven.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Null Hypothesis:</a:t>
            </a:r>
            <a:r>
              <a:rPr i="1" lang="en"/>
              <a:t>  Findings Indicated that there is </a:t>
            </a:r>
            <a:r>
              <a:rPr b="1" i="1" lang="en"/>
              <a:t>NO</a:t>
            </a:r>
            <a:r>
              <a:rPr i="1" lang="en"/>
              <a:t> relationship between the two variables: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/>
              <a:t>Erratic Behavior (Crime / Traffic Violations)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/>
              <a:t>Full Moon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/>
            </a:br>
            <a:r>
              <a:rPr i="1" lang="en"/>
              <a:t>Alt Hypothesis </a:t>
            </a:r>
            <a:r>
              <a:rPr i="1" lang="en"/>
              <a:t>wasn't</a:t>
            </a:r>
            <a:r>
              <a:rPr i="1" lang="en"/>
              <a:t> proven despite expanding to multiple cities</a:t>
            </a:r>
            <a:r>
              <a:rPr lang="en"/>
              <a:t> </a:t>
            </a:r>
            <a:endParaRPr/>
          </a:p>
        </p:txBody>
      </p:sp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00" y="1163438"/>
            <a:ext cx="3567125" cy="35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/>
          <p:nvPr>
            <p:ph idx="1" type="subTitle"/>
          </p:nvPr>
        </p:nvSpPr>
        <p:spPr>
          <a:xfrm>
            <a:off x="323945" y="11667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Data </a:t>
            </a:r>
            <a:endParaRPr/>
          </a:p>
        </p:txBody>
      </p:sp>
      <p:sp>
        <p:nvSpPr>
          <p:cNvPr id="535" name="Google Shape;535;p47"/>
          <p:cNvSpPr txBox="1"/>
          <p:nvPr>
            <p:ph idx="4" type="body"/>
          </p:nvPr>
        </p:nvSpPr>
        <p:spPr>
          <a:xfrm>
            <a:off x="336525" y="1478625"/>
            <a:ext cx="35619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Cleaned and transformed </a:t>
            </a:r>
            <a:r>
              <a:rPr i="1" lang="en" sz="1100"/>
              <a:t>(nan, datetime)</a:t>
            </a:r>
            <a:endParaRPr i="1"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Columns: </a:t>
            </a:r>
            <a:r>
              <a:rPr lang="en" sz="1100"/>
              <a:t>Date of Crime &amp; Type of Crime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Visualized (groupby # of crimes on Date)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36" name="Google Shape;536;p47"/>
          <p:cNvSpPr txBox="1"/>
          <p:nvPr>
            <p:ph idx="5" type="subTitle"/>
          </p:nvPr>
        </p:nvSpPr>
        <p:spPr>
          <a:xfrm>
            <a:off x="336530" y="25947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537" name="Google Shape;537;p47"/>
          <p:cNvSpPr txBox="1"/>
          <p:nvPr>
            <p:ph idx="6" type="body"/>
          </p:nvPr>
        </p:nvSpPr>
        <p:spPr>
          <a:xfrm>
            <a:off x="349099" y="2906625"/>
            <a:ext cx="36639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2024 &gt; Crime Dropped Significantly</a:t>
            </a:r>
            <a:br>
              <a:rPr lang="en" sz="1100"/>
            </a:br>
            <a:endParaRPr sz="1100"/>
          </a:p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2022  to 2024 &gt; Crime spike patterns</a:t>
            </a:r>
            <a:endParaRPr sz="1100"/>
          </a:p>
        </p:txBody>
      </p:sp>
      <p:sp>
        <p:nvSpPr>
          <p:cNvPr id="538" name="Google Shape;538;p4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Crime Data</a:t>
            </a:r>
            <a:endParaRPr/>
          </a:p>
        </p:txBody>
      </p:sp>
      <p:pic>
        <p:nvPicPr>
          <p:cNvPr id="539" name="Google Shape;5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8200"/>
            <a:ext cx="5315551" cy="308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0" name="Google Shape;540;p47"/>
          <p:cNvSpPr/>
          <p:nvPr/>
        </p:nvSpPr>
        <p:spPr>
          <a:xfrm>
            <a:off x="8713425" y="2767125"/>
            <a:ext cx="197100" cy="399300"/>
          </a:xfrm>
          <a:prstGeom prst="flowChartSo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47"/>
          <p:cNvSpPr/>
          <p:nvPr/>
        </p:nvSpPr>
        <p:spPr>
          <a:xfrm>
            <a:off x="6457550" y="1694600"/>
            <a:ext cx="197100" cy="399300"/>
          </a:xfrm>
          <a:prstGeom prst="flowChartSo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2" name="Google Shape;542;p47"/>
          <p:cNvSpPr txBox="1"/>
          <p:nvPr/>
        </p:nvSpPr>
        <p:spPr>
          <a:xfrm>
            <a:off x="4558600" y="4719750"/>
            <a:ext cx="4470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chemeClr val="hlink"/>
                </a:solidFill>
                <a:highlight>
                  <a:srgbClr val="1C1C1C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**KTLA News: L.A. homicides down slightly so far in 2024: report</a:t>
            </a:r>
            <a:endParaRPr b="1" sz="900">
              <a:solidFill>
                <a:srgbClr val="FFFFFF"/>
              </a:solidFill>
              <a:highlight>
                <a:srgbClr val="1C1C1C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3" name="Google Shape;543;p47"/>
          <p:cNvSpPr txBox="1"/>
          <p:nvPr/>
        </p:nvSpPr>
        <p:spPr>
          <a:xfrm>
            <a:off x="2534275" y="4710250"/>
            <a:ext cx="2592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Corroborating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News Article: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"/>
          <p:cNvSpPr txBox="1"/>
          <p:nvPr>
            <p:ph idx="5" type="subTitle"/>
          </p:nvPr>
        </p:nvSpPr>
        <p:spPr>
          <a:xfrm>
            <a:off x="336530" y="12231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Crime Data</a:t>
            </a:r>
            <a:endParaRPr/>
          </a:p>
        </p:txBody>
      </p:sp>
      <p:sp>
        <p:nvSpPr>
          <p:cNvPr id="549" name="Google Shape;549;p48"/>
          <p:cNvSpPr txBox="1"/>
          <p:nvPr>
            <p:ph idx="6" type="body"/>
          </p:nvPr>
        </p:nvSpPr>
        <p:spPr>
          <a:xfrm>
            <a:off x="349106" y="17636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Created a Control Dataset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Removed: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- 2024 crime crackdown by LAPD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Used Boxplot to identify Outliers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(</a:t>
            </a:r>
            <a:r>
              <a:rPr i="1" lang="en"/>
              <a:t>Crime Spikes/Low’s)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Outliers</a:t>
            </a:r>
            <a:endParaRPr/>
          </a:p>
        </p:txBody>
      </p:sp>
      <p:pic>
        <p:nvPicPr>
          <p:cNvPr id="551" name="Google Shape;5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450" y="1225148"/>
            <a:ext cx="4986725" cy="285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9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</p:spPr>
      </p:sp>
      <p:sp>
        <p:nvSpPr>
          <p:cNvPr id="557" name="Google Shape;557;p4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Crime Data</a:t>
            </a:r>
            <a:endParaRPr/>
          </a:p>
        </p:txBody>
      </p:sp>
      <p:pic>
        <p:nvPicPr>
          <p:cNvPr id="558" name="Google Shape;5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0" y="937125"/>
            <a:ext cx="8808401" cy="197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9" name="Google Shape;559;p49"/>
          <p:cNvPicPr preferRelativeResize="0"/>
          <p:nvPr/>
        </p:nvPicPr>
        <p:blipFill rotWithShape="1">
          <a:blip r:embed="rId4">
            <a:alphaModFix/>
          </a:blip>
          <a:srcRect b="4979" l="0" r="0" t="0"/>
          <a:stretch/>
        </p:blipFill>
        <p:spPr>
          <a:xfrm>
            <a:off x="287600" y="2956925"/>
            <a:ext cx="7447099" cy="211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0" name="Google Shape;560;p49"/>
          <p:cNvSpPr/>
          <p:nvPr/>
        </p:nvSpPr>
        <p:spPr>
          <a:xfrm>
            <a:off x="7353425" y="1104950"/>
            <a:ext cx="96300" cy="36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